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Inconsolata"/>
      <p:regular r:id="rId60"/>
      <p:bold r:id="rId61"/>
    </p:embeddedFont>
    <p:embeddedFont>
      <p:font typeface="Montserrat"/>
      <p:regular r:id="rId62"/>
      <p:bold r:id="rId63"/>
      <p:italic r:id="rId64"/>
      <p:boldItalic r:id="rId65"/>
    </p:embeddedFont>
    <p:embeddedFont>
      <p:font typeface="Source Code Pro"/>
      <p:regular r:id="rId66"/>
      <p:bold r:id="rId67"/>
      <p:italic r:id="rId68"/>
      <p:boldItalic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Inconsolata-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SourceCodePro-italic.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Inconsolat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CodePr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04a343e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4a343e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04a343e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4a343e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04a343e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4a343e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04a343e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a343e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04a343e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a343e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04a343e1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4a343e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04a343e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a343e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04a343e1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4a343e1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04a343e1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4a343e1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04a343e1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4a343e1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4a343e1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4a343e1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dde22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e22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e074e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e074e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de074ef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e074ef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de074ef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e074ef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de074e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e074e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de074ef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e074ef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de074e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de074e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1de074ef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e074ef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de074e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e074e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de074efe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074efe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de074e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e074e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de074e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e074e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04a343e1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4a343e1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204a343e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4a343e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1de074ef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e074ef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de074e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de074e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1d72361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72361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d72361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72361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d72361a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72361a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d72361a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d72361a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04a343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4a343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d72361a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72361a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1d72361a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72361a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72361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2361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d72361a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72361a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d72361a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72361a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de074ef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e074ef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1de074ef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e074ef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d72361a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72361a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de074ef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e074ef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d72361a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72361a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04a343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4a343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1de074ef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e074ef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04a343e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4a343e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04a343e1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4a343e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04a343e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a343e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04a343e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4a343e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watermark.jpg" id="208" name="Google Shape;208;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watermark.jpg" id="218" name="Google Shape;218;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0" name="Google Shape;22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0"/>
              </a:spcAft>
              <a:buNone/>
            </a:pPr>
            <a:r>
              <a:t/>
            </a: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9" name="Google Shape;229;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b="1" lang="en" sz="2200">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b="1" lang="en" sz="2200">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b="1" lang="en" sz="2200">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8" name="Google Shape;238;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 name="Google Shape;248;p3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 name="Google Shape;264;p3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9"/>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1" name="Google Shape;281;p4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b="1" i="1" lang="en" sz="2200">
                <a:solidFill>
                  <a:srgbClr val="242729"/>
                </a:solidFill>
                <a:latin typeface="Roboto"/>
                <a:ea typeface="Roboto"/>
                <a:cs typeface="Roboto"/>
                <a:sym typeface="Roboto"/>
              </a:rPr>
              <a:t>sum of squares of the residuals.</a:t>
            </a:r>
            <a:endParaRPr b="1" i="1" sz="2200">
              <a:solidFill>
                <a:srgbClr val="242729"/>
              </a:solidFill>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6" name="Google Shape;286;p40"/>
          <p:cNvCxnSpPr/>
          <p:nvPr/>
        </p:nvCxnSpPr>
        <p:spPr>
          <a:xfrm rot="10800000">
            <a:off x="5879825" y="317822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40"/>
          <p:cNvCxnSpPr/>
          <p:nvPr/>
        </p:nvCxnSpPr>
        <p:spPr>
          <a:xfrm rot="10800000">
            <a:off x="6796150" y="28354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p40"/>
          <p:cNvCxnSpPr/>
          <p:nvPr/>
        </p:nvCxnSpPr>
        <p:spPr>
          <a:xfrm rot="10800000">
            <a:off x="7386925" y="2075000"/>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9" name="Google Shape;289;p40"/>
          <p:cNvCxnSpPr/>
          <p:nvPr/>
        </p:nvCxnSpPr>
        <p:spPr>
          <a:xfrm flipH="1" rot="10800000">
            <a:off x="8182125" y="1864650"/>
            <a:ext cx="600" cy="629100"/>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40"/>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
        <p:nvSpPr>
          <p:cNvPr id="285" name="Google Shape;285;p40"/>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descr="watermark.jpg" id="301" name="Google Shape;30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 name="Google Shape;302;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0" y="157412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09" name="Google Shape;30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 name="Google Shape;310;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descr="watermark.jpg" id="317" name="Google Shape;31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325" name="Google Shape;32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atermark.jpg" id="333" name="Google Shape;333;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 name="Google Shape;33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descr="watermark.jpg" id="341" name="Google Shape;341;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 name="Google Shape;342;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b="1" lang="en" sz="3000">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descr="watermark.jpg" id="349" name="Google Shape;349;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 name="Google Shape;350;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descr="watermark.jpg" id="357" name="Google Shape;357;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 name="Google Shape;358;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descr="watermark.jpg" id="365" name="Google Shape;365;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 name="Google Shape;36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367" name="Google Shape;367;p49"/>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descr="watermark.jpg" id="374" name="Google Shape;3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 name="Google Shape;375;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25 AM.png" id="376" name="Google Shape;376;p50"/>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a:t>
            </a:r>
            <a:r>
              <a:rPr lang="en" sz="3000">
                <a:latin typeface="Montserrat"/>
                <a:ea typeface="Montserrat"/>
                <a:cs typeface="Montserrat"/>
                <a:sym typeface="Montserrat"/>
              </a:rPr>
              <a:t>Mean Absolute Error (RMSE)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descr="watermark.jpg" id="383" name="Google Shape;383;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 name="Google Shape;384;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31 AM.png" id="385" name="Google Shape;385;p51"/>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392" name="Google Shape;39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0" name="Google Shape;40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b="1" lang="en" sz="3000">
                <a:latin typeface="Inconsolata"/>
                <a:ea typeface="Inconsolata"/>
                <a:cs typeface="Inconsolata"/>
                <a:sym typeface="Inconsolata"/>
              </a:rPr>
              <a:t>:)</a:t>
            </a:r>
            <a:endParaRPr b="1" sz="3000">
              <a:latin typeface="Inconsolata"/>
              <a:ea typeface="Inconsolata"/>
              <a:cs typeface="Inconsolata"/>
              <a:sym typeface="Inconsolata"/>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8" name="Google Shape;40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16" name="Google Shape;41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424" name="Google Shape;424;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descr="watermark.jpg" id="432" name="Google Shape;432;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descr="watermark.jpg" id="440" name="Google Shape;440;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indent="-419100" lvl="0" marL="9144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48" name="Google Shape;448;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56" name="Google Shape;456;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7" name="Google Shape;457;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1"/>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descr="watermark.jpg" id="463" name="Google Shape;463;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4" name="Google Shape;464;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descr="watermark.jpg" id="471" name="Google Shape;471;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2" name="Google Shape;472;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descr="watermark.jpg" id="479" name="Google Shape;479;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watermark.jpg" id="131" name="Google Shape;131;p28"/>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indent="0" lvl="0" marL="0" rtl="0" algn="ctr">
              <a:spcBef>
                <a:spcPts val="0"/>
              </a:spcBef>
              <a:spcAft>
                <a:spcPts val="0"/>
              </a:spcAft>
              <a:buNone/>
            </a:pPr>
            <a:r>
              <a:rPr b="1" lang="en" sz="3000">
                <a:latin typeface="Roboto"/>
                <a:ea typeface="Roboto"/>
                <a:cs typeface="Roboto"/>
                <a:sym typeface="Roboto"/>
              </a:rPr>
              <a:t>Introduction to Statistical Learning</a:t>
            </a:r>
            <a:endParaRPr b="1" sz="30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descr="watermark.jpg" id="488" name="Google Shape;488;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9" name="Google Shape;489;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need your</a:t>
            </a:r>
            <a:r>
              <a:rPr lang="en" sz="3000">
                <a:latin typeface="Montserrat"/>
                <a:ea typeface="Montserrat"/>
                <a:cs typeface="Montserrat"/>
                <a:sym typeface="Montserrat"/>
              </a:rPr>
              <a:t> help them give accurate estimates of how many crew members a ship will require.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497" name="Google Shape;497;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8" name="Google Shape;498;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p:nvPr>
            <p:ph idx="1" type="body"/>
          </p:nvPr>
        </p:nvSpPr>
        <p:spPr>
          <a:xfrm>
            <a:off x="311700" y="1152475"/>
            <a:ext cx="8784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indent="0" lvl="0" marL="0" rtl="0" algn="r">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descr="watermark.jpg" id="505" name="Google Shape;505;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6" name="Google Shape;506;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descr="watermark.jpg" id="514" name="Google Shape;51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5" name="Google Shape;51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22" name="Google Shape;52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3" name="Google Shape;52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b="1" lang="en" sz="3000">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0" name="Google Shape;53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1" name="Google Shape;53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b="1" lang="en" sz="3000">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8" name="Google Shape;53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46" name="Google Shape;54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54" name="Google Shape;55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indent="0" lvl="0" marL="0" rtl="0" algn="l">
              <a:spcBef>
                <a:spcPts val="1600"/>
              </a:spcBef>
              <a:spcAft>
                <a:spcPts val="1600"/>
              </a:spcAft>
              <a:buNone/>
            </a:pPr>
            <a:r>
              <a:t/>
            </a:r>
            <a:endParaRPr sz="4800">
              <a:latin typeface="Montserrat"/>
              <a:ea typeface="Montserrat"/>
              <a:cs typeface="Montserrat"/>
              <a:sym typeface="Montserrat"/>
            </a:endParaRPr>
          </a:p>
        </p:txBody>
      </p:sp>
      <p:pic>
        <p:nvPicPr>
          <p:cNvPr descr="watermark.jpg" id="562" name="Google Shape;56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4"/>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descr="watermark.jpg" id="569" name="Google Shape;56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0" name="Google Shape;57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watermark.jpg" id="156" name="Google Shape;156;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 name="Google Shape;157;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8" name="Google Shape;158;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b="1" lang="en" sz="2200">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watermark.jpg" id="172" name="Google Shape;172;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4" name="Google Shape;17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b="1" lang="en" sz="2000">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descr="watermark.jpg" id="188" name="Google Shape;188;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0" name="Google Shape;190;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b="1" lang="en" sz="2200">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descr="watermark.jpg" id="198" name="Google Shape;198;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0" name="Google Shape;200;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